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8" r:id="rId7"/>
    <p:sldId id="264" r:id="rId8"/>
    <p:sldId id="265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>
        <p:scale>
          <a:sx n="57" d="100"/>
          <a:sy n="57" d="100"/>
        </p:scale>
        <p:origin x="3104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80A7-1483-BC00-EF75-0E9DC3DB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38FE4-63B1-F95D-F489-D2F874457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C84B-A7EC-9CEA-45A7-EA22FC23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84F66-772B-5E4B-DE12-5253CDC7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4ACBA-C8D8-DB92-5F13-FDD8FFB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2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171F-5321-8B2B-C38B-29F2CD8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6AF54-741A-57B7-8012-3223112D2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BC1D6-5BCB-8E4B-BB75-ED7944B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85B7D-9921-08EA-AF5A-96C1FB96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9C4E-01D0-F9BE-BBA6-2AED43CA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3327E-0E88-855B-0E78-4FC0EFAD3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F2BFC-5319-1EC1-057D-9AFBEBFDD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F9896-1816-1478-F50B-597F8059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D51F-7518-E014-3519-388D7CA8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630A8-9D50-9B0F-07F7-70410E1E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EBCD-40AA-3676-A620-38DC5623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1DA9-0F28-219C-E088-85749544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27679-6D8E-77C3-84AA-8F1A343C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249C1-CF98-7AD6-AED6-D2CD9835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04ED5-2489-4D37-C594-CB47CE3C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440C-8352-6DFA-FC24-5C0FC640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3FBEA-E636-26B9-F511-62FD5EF71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969A-647E-E21E-B014-0DF3EE66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60934-C8C3-9815-8A05-9E9D833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5512-3864-A4F9-A793-574E62DD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2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F2DB-3881-5601-FDE9-B9A767A3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C8B5-53D5-FB0E-0C3B-B614731A6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788DB-5FEF-52F3-00D3-383CCDF16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358A-3B84-8675-01A7-D4D52E5A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87FFB-7CC1-BF1A-1CED-2348841C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9708E-AD8E-96E6-2100-85D6F72D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7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610A-0CFA-F21C-6B91-A6B26D79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6EEE-431B-B706-ADF6-213D7ECD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0A8E2-B3AF-A45A-75EF-98DC29405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7B85-60E7-611D-13F8-6D270D1BA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6A529-EDE5-ABD9-C5F6-3F53CAA5C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3B9A-7D79-695E-90BC-71205CE1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651FB-9E58-35F4-79BA-4988BBAFE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6249B-108B-2DA4-1929-9EB0865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2277-D0FE-C080-0BC9-72AA1D71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0D511-B35E-EA1A-34BA-F2DA336E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38FC6-1CCE-3BFD-99C3-44462841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CC65D-211B-3353-6AEE-78AE32AC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FA7FA-65E3-F06B-BC29-0813F574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D22F-5706-2AF8-09EF-26377594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0D9E6-164E-8845-F8D0-11A9E9D7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6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E29F-F6EE-5A2E-0155-827C77DB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AD04-6FDB-7ABC-8012-B863C60F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52F69-E357-6B9B-D3EA-D57EB49A9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E48F3-5647-8334-BF5C-ECC1090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9DDAE-4328-4C24-AD26-0F6292E5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8318E-7C5A-350C-7A9F-9FB36A0E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407B-2C7A-0BCE-CEC2-AE4AD22B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425BD4-0B73-E27F-EEA1-CF7199B11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61CF3-3CC3-03B4-F159-AFEAD6D3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74A46-5B76-13C8-3835-095AB033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D0B5E-0BEF-36D0-D3A3-C83E5114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9B2F4-6E32-3D19-1751-F297FE47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AF0B7-16CE-F238-8CB5-6B1CBCD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A6CDF-12A8-D2BD-189B-F372B3D4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3294-C544-11EC-314C-98DBF756D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D050D-E6C6-ECDB-A216-3B9BE021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38763-F72E-7298-438E-2333B9A4D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WMketCDtGc?si=rcY9x6ajZ3BxfALv" TargetMode="External"/><Relationship Id="rId2" Type="http://schemas.openxmlformats.org/officeDocument/2006/relationships/hyperlink" Target="https://morphosourc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urse.slicer.org/" TargetMode="External"/><Relationship Id="rId5" Type="http://schemas.openxmlformats.org/officeDocument/2006/relationships/hyperlink" Target="https://github.com/SlicerMorph/Tutorials/tree/main?tab=readme-ov-file" TargetMode="External"/><Relationship Id="rId4" Type="http://schemas.openxmlformats.org/officeDocument/2006/relationships/hyperlink" Target="https://slicer.readthedocs.io/en/latest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37835-B1B4-EEC2-3F4F-233ABDD5A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3D Slicer 2-Day Workshop</a:t>
            </a:r>
            <a:br>
              <a:rPr lang="en-US" sz="6600"/>
            </a:b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CB160-C4E0-C29F-54E2-5563A4A52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George Washington University</a:t>
            </a:r>
          </a:p>
          <a:p>
            <a:pPr algn="l"/>
            <a:r>
              <a:rPr lang="en-US" dirty="0"/>
              <a:t>4/1 &amp; 4/3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088CDE-7B52-40D5-F305-F6F901056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036" t="-5288" r="-11036" b="-14487"/>
          <a:stretch/>
        </p:blipFill>
        <p:spPr>
          <a:xfrm>
            <a:off x="7332907" y="1427680"/>
            <a:ext cx="4087368" cy="40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B075D1-873D-3E2B-B64B-A085007974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DB1C92-04EF-AE68-3584-E1B8D4B3C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4569460"/>
          </a:xfrm>
        </p:spPr>
        <p:txBody>
          <a:bodyPr>
            <a:normAutofit/>
          </a:bodyPr>
          <a:lstStyle/>
          <a:p>
            <a:r>
              <a:rPr lang="en-US" dirty="0"/>
              <a:t>Downloading CT Scans</a:t>
            </a:r>
          </a:p>
          <a:p>
            <a:pPr lvl="1"/>
            <a:r>
              <a:rPr lang="en-US" dirty="0"/>
              <a:t>Thousands of free scans on </a:t>
            </a:r>
            <a:r>
              <a:rPr lang="en-US" dirty="0" err="1"/>
              <a:t>MorphoSource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https://morphosource.org</a:t>
            </a:r>
            <a:endParaRPr lang="en-US" dirty="0"/>
          </a:p>
          <a:p>
            <a:pPr lvl="1"/>
            <a:r>
              <a:rPr lang="en-US" dirty="0"/>
              <a:t>How to download from </a:t>
            </a:r>
            <a:r>
              <a:rPr lang="en-US" dirty="0" err="1"/>
              <a:t>MorphoSource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https://youtu.be/SWMketCDtGc?si=rcY9x6ajZ3BxfALv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Getting help with 3D Slicer</a:t>
            </a:r>
          </a:p>
          <a:p>
            <a:pPr lvl="1"/>
            <a:r>
              <a:rPr lang="en-US" dirty="0"/>
              <a:t>3D Slicer Documentation: </a:t>
            </a:r>
            <a:r>
              <a:rPr lang="en-US" dirty="0">
                <a:hlinkClick r:id="rId4"/>
              </a:rPr>
              <a:t>https://slicer.readthedocs.io/en/latest/index.html</a:t>
            </a:r>
            <a:endParaRPr lang="en-US" dirty="0"/>
          </a:p>
          <a:p>
            <a:pPr lvl="1"/>
            <a:r>
              <a:rPr lang="en-US" dirty="0"/>
              <a:t>Tutorials by the </a:t>
            </a:r>
            <a:r>
              <a:rPr lang="en-US" dirty="0" err="1"/>
              <a:t>SlicerMorph</a:t>
            </a:r>
            <a:r>
              <a:rPr lang="en-US" dirty="0"/>
              <a:t> team: </a:t>
            </a:r>
            <a:r>
              <a:rPr lang="en-US" dirty="0">
                <a:hlinkClick r:id="rId5"/>
              </a:rPr>
              <a:t>https://github.com/SlicerMorph/Tutorials/tree/main?tab=readme-ov-file</a:t>
            </a:r>
            <a:endParaRPr lang="en-US" dirty="0"/>
          </a:p>
          <a:p>
            <a:pPr lvl="1"/>
            <a:r>
              <a:rPr lang="en-US" dirty="0"/>
              <a:t>3D Slicer Discourse Forum: </a:t>
            </a:r>
            <a:r>
              <a:rPr lang="en-US" dirty="0">
                <a:hlinkClick r:id="rId6"/>
              </a:rPr>
              <a:t>https://discourse.slicer.org/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8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5B3BF-A851-92A9-6775-37403C6BA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7" b="-3287"/>
          <a:stretch/>
        </p:blipFill>
        <p:spPr>
          <a:xfrm>
            <a:off x="0" y="0"/>
            <a:ext cx="12192000" cy="7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6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42AC-2FFB-1A2E-DCAC-40E29CF3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A308-1254-71F5-505C-44E2EFD3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8E576-65FE-23AB-1BA5-ED4780748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3" b="-3303"/>
          <a:stretch/>
        </p:blipFill>
        <p:spPr>
          <a:xfrm>
            <a:off x="0" y="0"/>
            <a:ext cx="12192000" cy="7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8E39-83D1-9117-6371-4B318A19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03C4E-1D50-4AFE-E1AC-26CE54F8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C38-9C9A-04BA-9EC9-8D9C94280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9"/>
          <a:stretch/>
        </p:blipFill>
        <p:spPr>
          <a:xfrm>
            <a:off x="0" y="0"/>
            <a:ext cx="12192000" cy="76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1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7882-0F85-5537-6808-28D1B943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795"/>
          </a:xfrm>
        </p:spPr>
        <p:txBody>
          <a:bodyPr>
            <a:normAutofit fontScale="90000"/>
          </a:bodyPr>
          <a:lstStyle/>
          <a:p>
            <a:r>
              <a:rPr lang="en-US" dirty="0"/>
              <a:t>3D Slicer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BA83-DC93-EE24-7D8D-D7C435B1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349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Scene</a:t>
            </a:r>
            <a:r>
              <a:rPr lang="en-US" dirty="0"/>
              <a:t> – a project repository with a collection of data nodes</a:t>
            </a:r>
          </a:p>
          <a:p>
            <a:pPr lvl="1"/>
            <a:r>
              <a:rPr lang="en-US" dirty="0"/>
              <a:t>Commonly saved as a .</a:t>
            </a:r>
            <a:r>
              <a:rPr lang="en-US" dirty="0" err="1"/>
              <a:t>mrml</a:t>
            </a:r>
            <a:r>
              <a:rPr lang="en-US" dirty="0"/>
              <a:t> or .</a:t>
            </a:r>
            <a:r>
              <a:rPr lang="en-US" dirty="0" err="1"/>
              <a:t>mrb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This is the file you load up to resume a saved project</a:t>
            </a:r>
          </a:p>
          <a:p>
            <a:pPr lvl="1"/>
            <a:endParaRPr lang="en-US" dirty="0"/>
          </a:p>
          <a:p>
            <a:r>
              <a:rPr lang="en-US" b="1" dirty="0"/>
              <a:t>Node</a:t>
            </a:r>
            <a:r>
              <a:rPr lang="en-US" dirty="0"/>
              <a:t> – any object or data set loaded into the scene (i.e., volume, segmentation, point list, etc.)</a:t>
            </a:r>
          </a:p>
          <a:p>
            <a:pPr lvl="1"/>
            <a:r>
              <a:rPr lang="en-US" dirty="0"/>
              <a:t>When saving, you save the scene and the individual data nodes</a:t>
            </a:r>
          </a:p>
          <a:p>
            <a:pPr lvl="1"/>
            <a:endParaRPr lang="en-US" dirty="0"/>
          </a:p>
          <a:p>
            <a:r>
              <a:rPr lang="en-US" b="1" dirty="0"/>
              <a:t>Module</a:t>
            </a:r>
            <a:r>
              <a:rPr lang="en-US" dirty="0"/>
              <a:t> – An independent “tool” that provides a set of functions for creating or manipulating data (i.e., Data module, Segment Editor module, Transforms module)</a:t>
            </a:r>
          </a:p>
          <a:p>
            <a:pPr lvl="1"/>
            <a:r>
              <a:rPr lang="en-US" dirty="0"/>
              <a:t>3D Slicer comes with 100+ built-in modules with many more available to download</a:t>
            </a:r>
          </a:p>
          <a:p>
            <a:pPr lvl="1"/>
            <a:endParaRPr lang="en-US" dirty="0"/>
          </a:p>
          <a:p>
            <a:r>
              <a:rPr lang="en-US" b="1" dirty="0"/>
              <a:t>Extension</a:t>
            </a:r>
            <a:r>
              <a:rPr lang="en-US" dirty="0"/>
              <a:t> – A collection of related modules that can be downloaded and installed into 3D Slicer using the Extensions module</a:t>
            </a:r>
          </a:p>
        </p:txBody>
      </p:sp>
    </p:spTree>
    <p:extLst>
      <p:ext uri="{BB962C8B-B14F-4D97-AF65-F5344CB8AC3E}">
        <p14:creationId xmlns:p14="http://schemas.microsoft.com/office/powerpoint/2010/main" val="22269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74D9-273A-8C59-F7F8-B3F41EC0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F2B1-36C3-7FAE-D019-287A2922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DC0F4-8E43-1551-CD5B-ECCC16ADE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7" b="-3287"/>
          <a:stretch/>
        </p:blipFill>
        <p:spPr>
          <a:xfrm>
            <a:off x="0" y="0"/>
            <a:ext cx="12192000" cy="7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3CC8-D3CE-1FDF-FEB0-BFF75E62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566928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CT scanning </a:t>
            </a:r>
            <a:r>
              <a:rPr lang="en-US" dirty="0"/>
              <a:t>– a method of combining x-ray imaging and computer technology to generate cross-sectional images of an object</a:t>
            </a:r>
          </a:p>
          <a:p>
            <a:r>
              <a:rPr lang="en-US" b="1" dirty="0"/>
              <a:t>Image Stack </a:t>
            </a:r>
            <a:r>
              <a:rPr lang="en-US" dirty="0"/>
              <a:t>– a series of black and white cross-sectional images that contain computed-tomography data</a:t>
            </a:r>
          </a:p>
          <a:p>
            <a:pPr lvl="1"/>
            <a:r>
              <a:rPr lang="en-US" dirty="0"/>
              <a:t>Common formats are standard image formats (.</a:t>
            </a:r>
            <a:r>
              <a:rPr lang="en-US" dirty="0" err="1"/>
              <a:t>png</a:t>
            </a:r>
            <a:r>
              <a:rPr lang="en-US" dirty="0"/>
              <a:t>, .jpg, .bmp, .</a:t>
            </a:r>
            <a:r>
              <a:rPr lang="en-US" dirty="0" err="1"/>
              <a:t>tif</a:t>
            </a:r>
            <a:r>
              <a:rPr lang="en-US" dirty="0"/>
              <a:t> ) or DICOM (.</a:t>
            </a:r>
            <a:r>
              <a:rPr lang="en-US" dirty="0" err="1"/>
              <a:t>dcm</a:t>
            </a:r>
            <a:r>
              <a:rPr lang="en-US" dirty="0"/>
              <a:t>)</a:t>
            </a:r>
          </a:p>
          <a:p>
            <a:r>
              <a:rPr lang="en-US" b="1" dirty="0"/>
              <a:t>Volume Node </a:t>
            </a:r>
            <a:r>
              <a:rPr lang="en-US" dirty="0"/>
              <a:t>– image stacks are represented as a scalar volume node</a:t>
            </a:r>
          </a:p>
          <a:p>
            <a:pPr lvl="1"/>
            <a:r>
              <a:rPr lang="en-US" dirty="0"/>
              <a:t>Saved as a .</a:t>
            </a:r>
            <a:r>
              <a:rPr lang="en-US" dirty="0" err="1"/>
              <a:t>nrrd</a:t>
            </a:r>
            <a:r>
              <a:rPr lang="en-US" dirty="0"/>
              <a:t> file</a:t>
            </a:r>
          </a:p>
          <a:p>
            <a:r>
              <a:rPr lang="en-US" b="1" dirty="0"/>
              <a:t>Voxel </a:t>
            </a:r>
            <a:r>
              <a:rPr lang="en-US" dirty="0"/>
              <a:t>– a 3D pixel with XYZ dimensions</a:t>
            </a:r>
            <a:endParaRPr lang="en-US" b="1" dirty="0"/>
          </a:p>
          <a:p>
            <a:r>
              <a:rPr lang="en-US" b="1" dirty="0"/>
              <a:t>Image Spacing</a:t>
            </a:r>
            <a:r>
              <a:rPr lang="en-US" dirty="0"/>
              <a:t> - the resolution of a CT scan; aka the XYZ dimensions of a voxel</a:t>
            </a:r>
          </a:p>
          <a:p>
            <a:pPr lvl="1"/>
            <a:r>
              <a:rPr lang="en-US" dirty="0"/>
              <a:t>Needed to take accurate measurements from CT scans</a:t>
            </a:r>
          </a:p>
          <a:p>
            <a:r>
              <a:rPr lang="en-US" b="1" dirty="0"/>
              <a:t>Isotropy vs Anisotropy </a:t>
            </a:r>
            <a:r>
              <a:rPr lang="en-US" dirty="0"/>
              <a:t>– isotropic data have the same image spacing in the XYZ directions; but when they differ the data is anisotropic</a:t>
            </a:r>
          </a:p>
          <a:p>
            <a:pPr lvl="1"/>
            <a:r>
              <a:rPr lang="en-US" dirty="0"/>
              <a:t>Anisotropy in the Z dimension is common for a lot medical CT scans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737A36-F440-7315-08A2-94E49A845E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Computed Tomograph (CT) Terminology</a:t>
            </a:r>
          </a:p>
        </p:txBody>
      </p:sp>
    </p:spTree>
    <p:extLst>
      <p:ext uri="{BB962C8B-B14F-4D97-AF65-F5344CB8AC3E}">
        <p14:creationId xmlns:p14="http://schemas.microsoft.com/office/powerpoint/2010/main" val="307835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3CC8-D3CE-1FDF-FEB0-BFF75E62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5775960"/>
          </a:xfrm>
        </p:spPr>
        <p:txBody>
          <a:bodyPr>
            <a:normAutofit/>
          </a:bodyPr>
          <a:lstStyle/>
          <a:p>
            <a:r>
              <a:rPr lang="en-US" b="1" dirty="0"/>
              <a:t>Volume Rendering </a:t>
            </a:r>
            <a:r>
              <a:rPr lang="en-US" dirty="0"/>
              <a:t>– a 3D visualization of the volume node</a:t>
            </a:r>
          </a:p>
          <a:p>
            <a:pPr lvl="1"/>
            <a:r>
              <a:rPr lang="en-US" dirty="0"/>
              <a:t>Presets can be used to attribute grey-scale values with different colors</a:t>
            </a:r>
          </a:p>
          <a:p>
            <a:pPr lvl="1"/>
            <a:r>
              <a:rPr lang="en-US" dirty="0"/>
              <a:t>Can </a:t>
            </a:r>
            <a:r>
              <a:rPr lang="en-US" b="1" dirty="0"/>
              <a:t>NOT </a:t>
            </a:r>
            <a:r>
              <a:rPr lang="en-US" dirty="0"/>
              <a:t>be saved as a 3D model; purely for visualization</a:t>
            </a:r>
          </a:p>
          <a:p>
            <a:r>
              <a:rPr lang="en-US" b="1" dirty="0"/>
              <a:t>Segmenting </a:t>
            </a:r>
            <a:r>
              <a:rPr lang="en-US" dirty="0"/>
              <a:t>– the annotation of voxels to delineate structures</a:t>
            </a:r>
          </a:p>
          <a:p>
            <a:r>
              <a:rPr lang="en-US" b="1" dirty="0"/>
              <a:t>Segmentation Node </a:t>
            </a:r>
            <a:r>
              <a:rPr lang="en-US" dirty="0"/>
              <a:t>– a data node that contains multiple segments, each of which typically represents a different structure</a:t>
            </a:r>
          </a:p>
          <a:p>
            <a:pPr lvl="1"/>
            <a:r>
              <a:rPr lang="en-US" dirty="0"/>
              <a:t>Can be visualized in 3D, saved as a 3D model, and quantitatively analyzed</a:t>
            </a:r>
          </a:p>
          <a:p>
            <a:r>
              <a:rPr lang="en-US" b="1" dirty="0"/>
              <a:t>Model </a:t>
            </a:r>
            <a:r>
              <a:rPr lang="en-US" dirty="0"/>
              <a:t>– a 3D surface representation of an object; in 3D Slicer it’s typically a representation of a segment</a:t>
            </a:r>
          </a:p>
          <a:p>
            <a:pPr lvl="1"/>
            <a:r>
              <a:rPr lang="en-US" dirty="0"/>
              <a:t>Commonly saved as a .ply, .</a:t>
            </a:r>
            <a:r>
              <a:rPr lang="en-US" dirty="0" err="1"/>
              <a:t>stl</a:t>
            </a:r>
            <a:r>
              <a:rPr lang="en-US" dirty="0"/>
              <a:t>, or .obj – these formats are broadly applicable outside of 3D Slicer</a:t>
            </a:r>
          </a:p>
          <a:p>
            <a:pPr lvl="1"/>
            <a:r>
              <a:rPr lang="en-US" dirty="0"/>
              <a:t>Models generated elsewhere can be loaded into Slicer (photogrammetry, CAD models, etc.) but </a:t>
            </a:r>
            <a:r>
              <a:rPr lang="en-US" b="1" dirty="0"/>
              <a:t>BEWARE</a:t>
            </a:r>
            <a:r>
              <a:rPr lang="en-US" dirty="0"/>
              <a:t> resolution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737A36-F440-7315-08A2-94E49A845E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Computed Tomograph (CT) Terminology</a:t>
            </a:r>
          </a:p>
        </p:txBody>
      </p:sp>
    </p:spTree>
    <p:extLst>
      <p:ext uri="{BB962C8B-B14F-4D97-AF65-F5344CB8AC3E}">
        <p14:creationId xmlns:p14="http://schemas.microsoft.com/office/powerpoint/2010/main" val="378976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55C974-E132-558F-9BF6-77F806D1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795"/>
          </a:xfrm>
        </p:spPr>
        <p:txBody>
          <a:bodyPr>
            <a:normAutofit fontScale="90000"/>
          </a:bodyPr>
          <a:lstStyle/>
          <a:p>
            <a:r>
              <a:rPr lang="en-US" dirty="0"/>
              <a:t>Workflow for computed tomography (CT)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47836-CAC2-B1C8-4366-E90EDD97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684" y="2194983"/>
            <a:ext cx="1612947" cy="12975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100872C-CBE0-5A90-AF25-A7BF793F3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1036" t="-5288" r="-11036" b="-14487"/>
          <a:stretch/>
        </p:blipFill>
        <p:spPr>
          <a:xfrm>
            <a:off x="3175001" y="2376008"/>
            <a:ext cx="1068396" cy="1048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BEA8A-8FAE-7408-FED3-7816C234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385"/>
          <a:stretch/>
        </p:blipFill>
        <p:spPr>
          <a:xfrm>
            <a:off x="4968680" y="1100831"/>
            <a:ext cx="2109802" cy="1235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456EF3-6171-06B5-8EDB-5D9448E7C90C}"/>
              </a:ext>
            </a:extLst>
          </p:cNvPr>
          <p:cNvSpPr txBox="1"/>
          <p:nvPr/>
        </p:nvSpPr>
        <p:spPr>
          <a:xfrm>
            <a:off x="446644" y="1917734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304A1-0D13-D5CB-F75D-5AA3BCEF51A2}"/>
              </a:ext>
            </a:extLst>
          </p:cNvPr>
          <p:cNvSpPr txBox="1"/>
          <p:nvPr/>
        </p:nvSpPr>
        <p:spPr>
          <a:xfrm>
            <a:off x="3175000" y="2006676"/>
            <a:ext cx="106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Slicer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A867B6-1039-D2BB-F7A3-22835D4997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08" t="17903" r="4821" b="12443"/>
          <a:stretch/>
        </p:blipFill>
        <p:spPr>
          <a:xfrm>
            <a:off x="5037760" y="3373946"/>
            <a:ext cx="2040722" cy="813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5163F7-80D0-219F-9776-ACF240E6C5FC}"/>
              </a:ext>
            </a:extLst>
          </p:cNvPr>
          <p:cNvSpPr txBox="1"/>
          <p:nvPr/>
        </p:nvSpPr>
        <p:spPr>
          <a:xfrm>
            <a:off x="5079409" y="994841"/>
            <a:ext cx="199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Rendering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2C014-5477-50C1-A3EC-3E3FADDBA1F3}"/>
              </a:ext>
            </a:extLst>
          </p:cNvPr>
          <p:cNvSpPr txBox="1"/>
          <p:nvPr/>
        </p:nvSpPr>
        <p:spPr>
          <a:xfrm>
            <a:off x="5295460" y="305966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43A7F8-9EA3-EABB-CB30-1107FDE6F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2199" y="5708194"/>
            <a:ext cx="2230374" cy="959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4E548A-8FB5-DB44-44A3-E61DE6C5D6E4}"/>
              </a:ext>
            </a:extLst>
          </p:cNvPr>
          <p:cNvSpPr txBox="1"/>
          <p:nvPr/>
        </p:nvSpPr>
        <p:spPr>
          <a:xfrm>
            <a:off x="5953040" y="5435271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Export to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DAB58F-92DC-AE01-6AF1-C7F40042B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7620" y="-1354770"/>
            <a:ext cx="2011681" cy="1084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3C0F72-234E-2F40-8F4A-AA64CC17612C}"/>
              </a:ext>
            </a:extLst>
          </p:cNvPr>
          <p:cNvSpPr txBox="1"/>
          <p:nvPr/>
        </p:nvSpPr>
        <p:spPr>
          <a:xfrm>
            <a:off x="-387735" y="-1828031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1B17BE5-2075-410D-B2A9-B90AAF49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299" y="5158039"/>
            <a:ext cx="1556635" cy="155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976204-4E98-7838-186B-9B0FE60CDF68}"/>
              </a:ext>
            </a:extLst>
          </p:cNvPr>
          <p:cNvSpPr txBox="1"/>
          <p:nvPr/>
        </p:nvSpPr>
        <p:spPr>
          <a:xfrm>
            <a:off x="10105447" y="4973373"/>
            <a:ext cx="12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Printing</a:t>
            </a:r>
          </a:p>
        </p:txBody>
      </p:sp>
      <p:pic>
        <p:nvPicPr>
          <p:cNvPr id="23" name="Graphic 22" descr="Ruler with solid fill">
            <a:extLst>
              <a:ext uri="{FF2B5EF4-FFF2-40B4-BE49-F238E27FC236}">
                <a16:creationId xmlns:a16="http://schemas.microsoft.com/office/drawing/2014/main" id="{CD2EB3A5-DEDD-5D8F-A622-C8C0A00DE0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651" y="1380481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D79959-699F-77D6-7C45-62F4520607C1}"/>
              </a:ext>
            </a:extLst>
          </p:cNvPr>
          <p:cNvSpPr txBox="1"/>
          <p:nvPr/>
        </p:nvSpPr>
        <p:spPr>
          <a:xfrm>
            <a:off x="8070086" y="1011149"/>
            <a:ext cx="234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Measurements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C3577E-3C0E-C914-6B06-56F887A8AF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269" r="1"/>
          <a:stretch/>
        </p:blipFill>
        <p:spPr>
          <a:xfrm>
            <a:off x="9409621" y="2556172"/>
            <a:ext cx="2046266" cy="1048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2B0751-4C7B-2BD4-2B64-E094B6C83A91}"/>
              </a:ext>
            </a:extLst>
          </p:cNvPr>
          <p:cNvSpPr txBox="1"/>
          <p:nvPr/>
        </p:nvSpPr>
        <p:spPr>
          <a:xfrm>
            <a:off x="9459124" y="2155849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Statistics</a:t>
            </a:r>
          </a:p>
        </p:txBody>
      </p:sp>
      <p:pic>
        <p:nvPicPr>
          <p:cNvPr id="2058" name="Picture 10" descr="Mandibular 3D surface, landmark and semilandmark templates. Light blue... |  Download Scientific Diagram">
            <a:extLst>
              <a:ext uri="{FF2B5EF4-FFF2-40B4-BE49-F238E27FC236}">
                <a16:creationId xmlns:a16="http://schemas.microsoft.com/office/drawing/2014/main" id="{463FD4E7-1E3D-CBF0-C1F1-5A7488017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51"/>
          <a:stretch/>
        </p:blipFill>
        <p:spPr bwMode="auto">
          <a:xfrm flipH="1">
            <a:off x="7767718" y="4611320"/>
            <a:ext cx="1955618" cy="86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254321-D1FA-E2B2-8BAC-FC55D1096BD5}"/>
              </a:ext>
            </a:extLst>
          </p:cNvPr>
          <p:cNvSpPr txBox="1"/>
          <p:nvPr/>
        </p:nvSpPr>
        <p:spPr>
          <a:xfrm>
            <a:off x="7646853" y="4222766"/>
            <a:ext cx="237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Landmarking for GMM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BDCB4AE-23F8-B044-0244-2DD4549281D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058631" y="2843755"/>
            <a:ext cx="1116370" cy="5639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26254E57-94A5-6BBE-0A65-3704164B9F6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243397" y="1718445"/>
            <a:ext cx="725283" cy="11817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A9C7F64-4EEF-E13D-E884-E7380D0AD50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243397" y="2900152"/>
            <a:ext cx="794363" cy="8806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9ACDF65-6F41-6D19-3352-9670D3F715F0}"/>
              </a:ext>
            </a:extLst>
          </p:cNvPr>
          <p:cNvCxnSpPr>
            <a:cxnSpLocks/>
            <a:stCxn id="14" idx="2"/>
            <a:endCxn id="17" idx="1"/>
          </p:cNvCxnSpPr>
          <p:nvPr/>
        </p:nvCxnSpPr>
        <p:spPr>
          <a:xfrm rot="5400000">
            <a:off x="4885121" y="5014725"/>
            <a:ext cx="2000078" cy="345922"/>
          </a:xfrm>
          <a:prstGeom prst="curvedConnector4">
            <a:avLst>
              <a:gd name="adj1" fmla="val 38012"/>
              <a:gd name="adj2" fmla="val 1660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4DAEB72-DD60-EC49-73A4-34ED3E0F0A6F}"/>
              </a:ext>
            </a:extLst>
          </p:cNvPr>
          <p:cNvCxnSpPr>
            <a:stCxn id="17" idx="3"/>
            <a:endCxn id="2054" idx="1"/>
          </p:cNvCxnSpPr>
          <p:nvPr/>
        </p:nvCxnSpPr>
        <p:spPr>
          <a:xfrm flipV="1">
            <a:off x="7942573" y="5936357"/>
            <a:ext cx="2081726" cy="25136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D2AF6D8-86B3-B4D7-D6B4-F86B6F7B6B2B}"/>
              </a:ext>
            </a:extLst>
          </p:cNvPr>
          <p:cNvCxnSpPr>
            <a:stCxn id="14" idx="3"/>
            <a:endCxn id="2058" idx="3"/>
          </p:cNvCxnSpPr>
          <p:nvPr/>
        </p:nvCxnSpPr>
        <p:spPr>
          <a:xfrm>
            <a:off x="7078482" y="3780797"/>
            <a:ext cx="689236" cy="126283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849C0EA0-BA28-B49D-7443-6F23B2C6C980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7078482" y="3080316"/>
            <a:ext cx="2331139" cy="7004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FF6C5335-6089-A807-C32B-42AE18D8EFE3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 flipV="1">
            <a:off x="7078482" y="1837681"/>
            <a:ext cx="1645169" cy="194311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6505FF7E-CE42-D0D1-7FA2-584A0BE7EB7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078482" y="1718445"/>
            <a:ext cx="1645169" cy="11923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A2B1D03E-F647-0B46-0BC9-5269A39B1C8B}"/>
              </a:ext>
            </a:extLst>
          </p:cNvPr>
          <p:cNvCxnSpPr>
            <a:cxnSpLocks/>
            <a:stCxn id="11" idx="3"/>
            <a:endCxn id="27" idx="0"/>
          </p:cNvCxnSpPr>
          <p:nvPr/>
        </p:nvCxnSpPr>
        <p:spPr>
          <a:xfrm>
            <a:off x="7078482" y="1718445"/>
            <a:ext cx="1757094" cy="2504321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48" name="Picture 2047">
            <a:extLst>
              <a:ext uri="{FF2B5EF4-FFF2-40B4-BE49-F238E27FC236}">
                <a16:creationId xmlns:a16="http://schemas.microsoft.com/office/drawing/2014/main" id="{F86BCB4D-293C-E18F-3868-1465AE4CE1C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690" y="4743323"/>
            <a:ext cx="1498011" cy="1506825"/>
          </a:xfrm>
          <a:prstGeom prst="rect">
            <a:avLst/>
          </a:prstGeom>
        </p:spPr>
      </p:pic>
      <p:cxnSp>
        <p:nvCxnSpPr>
          <p:cNvPr id="2050" name="Curved Connector 2049">
            <a:extLst>
              <a:ext uri="{FF2B5EF4-FFF2-40B4-BE49-F238E27FC236}">
                <a16:creationId xmlns:a16="http://schemas.microsoft.com/office/drawing/2014/main" id="{3AB8312F-B22E-5541-B0B6-C60E3DF2B695}"/>
              </a:ext>
            </a:extLst>
          </p:cNvPr>
          <p:cNvCxnSpPr>
            <a:stCxn id="2048" idx="0"/>
            <a:endCxn id="5" idx="2"/>
          </p:cNvCxnSpPr>
          <p:nvPr/>
        </p:nvCxnSpPr>
        <p:spPr>
          <a:xfrm rot="16200000" flipV="1">
            <a:off x="710029" y="4034656"/>
            <a:ext cx="1250796" cy="16653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6A4D883C-4895-A27C-2CAF-0EB4549D92DE}"/>
              </a:ext>
            </a:extLst>
          </p:cNvPr>
          <p:cNvSpPr txBox="1"/>
          <p:nvPr/>
        </p:nvSpPr>
        <p:spPr>
          <a:xfrm>
            <a:off x="2050449" y="2920683"/>
            <a:ext cx="1180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ImageStacks</a:t>
            </a:r>
            <a:endParaRPr lang="en-US" sz="1400" i="1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0A40FC6B-012E-1B63-C754-1658120C9180}"/>
              </a:ext>
            </a:extLst>
          </p:cNvPr>
          <p:cNvSpPr txBox="1"/>
          <p:nvPr/>
        </p:nvSpPr>
        <p:spPr>
          <a:xfrm>
            <a:off x="4573755" y="2296877"/>
            <a:ext cx="159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Volume Rendering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0E962AE1-80A9-7169-F025-5FB27B1A18D4}"/>
              </a:ext>
            </a:extLst>
          </p:cNvPr>
          <p:cNvSpPr txBox="1"/>
          <p:nvPr/>
        </p:nvSpPr>
        <p:spPr>
          <a:xfrm>
            <a:off x="3399656" y="3533232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Editor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3E3BC75D-7DDF-61D3-E9C2-1924C2639A86}"/>
              </a:ext>
            </a:extLst>
          </p:cNvPr>
          <p:cNvSpPr txBox="1"/>
          <p:nvPr/>
        </p:nvSpPr>
        <p:spPr>
          <a:xfrm>
            <a:off x="4065003" y="5310901"/>
            <a:ext cx="139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Segmentations;</a:t>
            </a:r>
          </a:p>
          <a:p>
            <a:r>
              <a:rPr lang="en-US" sz="1400" i="1" dirty="0"/>
              <a:t>Data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84317243-5E17-17CE-45F6-CF7F77181033}"/>
              </a:ext>
            </a:extLst>
          </p:cNvPr>
          <p:cNvSpPr txBox="1"/>
          <p:nvPr/>
        </p:nvSpPr>
        <p:spPr>
          <a:xfrm>
            <a:off x="6252587" y="4241782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SlicerMorph</a:t>
            </a:r>
            <a:r>
              <a:rPr lang="en-US" sz="1400" i="1" dirty="0"/>
              <a:t>;</a:t>
            </a:r>
          </a:p>
          <a:p>
            <a:r>
              <a:rPr lang="en-US" sz="1400" i="1" dirty="0"/>
              <a:t>Markups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3840A46E-1F40-E56F-8FB6-6FC1F98FD932}"/>
              </a:ext>
            </a:extLst>
          </p:cNvPr>
          <p:cNvSpPr txBox="1"/>
          <p:nvPr/>
        </p:nvSpPr>
        <p:spPr>
          <a:xfrm>
            <a:off x="7585207" y="1451548"/>
            <a:ext cx="853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Markups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A3130E7-AA44-CA0F-DA94-2F563287B498}"/>
              </a:ext>
            </a:extLst>
          </p:cNvPr>
          <p:cNvSpPr txBox="1"/>
          <p:nvPr/>
        </p:nvSpPr>
        <p:spPr>
          <a:xfrm>
            <a:off x="8828780" y="3811574"/>
            <a:ext cx="853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Markups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70B804F6-88EA-BB73-A85B-D124CAC95F56}"/>
              </a:ext>
            </a:extLst>
          </p:cNvPr>
          <p:cNvSpPr txBox="1"/>
          <p:nvPr/>
        </p:nvSpPr>
        <p:spPr>
          <a:xfrm>
            <a:off x="6966557" y="3059741"/>
            <a:ext cx="853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Markups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74EB76BC-A0AA-2107-B904-1C8D1DCD16B2}"/>
              </a:ext>
            </a:extLst>
          </p:cNvPr>
          <p:cNvSpPr txBox="1"/>
          <p:nvPr/>
        </p:nvSpPr>
        <p:spPr>
          <a:xfrm rot="20617920">
            <a:off x="7233043" y="3583121"/>
            <a:ext cx="1621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Statistics</a:t>
            </a:r>
          </a:p>
        </p:txBody>
      </p:sp>
    </p:spTree>
    <p:extLst>
      <p:ext uri="{BB962C8B-B14F-4D97-AF65-F5344CB8AC3E}">
        <p14:creationId xmlns:p14="http://schemas.microsoft.com/office/powerpoint/2010/main" val="92272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584</Words>
  <Application>Microsoft Macintosh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3D Slicer 2-Day Workshop </vt:lpstr>
      <vt:lpstr>PowerPoint Presentation</vt:lpstr>
      <vt:lpstr>PowerPoint Presentation</vt:lpstr>
      <vt:lpstr>PowerPoint Presentation</vt:lpstr>
      <vt:lpstr>3D Slicer Terminology</vt:lpstr>
      <vt:lpstr>PowerPoint Presentation</vt:lpstr>
      <vt:lpstr>PowerPoint Presentation</vt:lpstr>
      <vt:lpstr>PowerPoint Presentation</vt:lpstr>
      <vt:lpstr>Workflow for computed tomography (CT)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Slicer 2-Day Workshop </dc:title>
  <dc:creator>Huie, Jonathan M</dc:creator>
  <cp:lastModifiedBy>Huie, Jonathan M</cp:lastModifiedBy>
  <cp:revision>5</cp:revision>
  <dcterms:created xsi:type="dcterms:W3CDTF">2024-03-31T17:43:02Z</dcterms:created>
  <dcterms:modified xsi:type="dcterms:W3CDTF">2024-04-01T13:02:40Z</dcterms:modified>
</cp:coreProperties>
</file>